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57" r:id="rId5"/>
    <p:sldId id="262" r:id="rId6"/>
    <p:sldId id="259" r:id="rId7"/>
    <p:sldId id="258" r:id="rId8"/>
    <p:sldId id="261" r:id="rId9"/>
    <p:sldId id="260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7" d="100"/>
          <a:sy n="87" d="100"/>
        </p:scale>
        <p:origin x="528" y="6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9/5/2018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9/5/2018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9/5/2018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tp.fr/en" TargetMode="External"/><Relationship Id="rId13" Type="http://schemas.openxmlformats.org/officeDocument/2006/relationships/hyperlink" Target="https://www.britannica.com/place/Sicily" TargetMode="External"/><Relationship Id="rId3" Type="http://schemas.openxmlformats.org/officeDocument/2006/relationships/hyperlink" Target="https://www.theatlas.com/charts/4keTIuOXl" TargetMode="External"/><Relationship Id="rId7" Type="http://schemas.openxmlformats.org/officeDocument/2006/relationships/hyperlink" Target="https://www.sncf.com/sncv1/en/passengers" TargetMode="External"/><Relationship Id="rId12" Type="http://schemas.openxmlformats.org/officeDocument/2006/relationships/hyperlink" Target="http://www.railsystem.net/tunnel-boring-machine-tbm/" TargetMode="External"/><Relationship Id="rId2" Type="http://schemas.openxmlformats.org/officeDocument/2006/relationships/hyperlink" Target="https://www.amtrak.com/cardinal-tra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tionalrail.co.uk/" TargetMode="External"/><Relationship Id="rId11" Type="http://schemas.openxmlformats.org/officeDocument/2006/relationships/hyperlink" Target="https://www.eurostar.com/us-en/travel-info/the-chunnel" TargetMode="External"/><Relationship Id="rId5" Type="http://schemas.openxmlformats.org/officeDocument/2006/relationships/hyperlink" Target="https://www.amtrak.com/national-facts" TargetMode="External"/><Relationship Id="rId15" Type="http://schemas.openxmlformats.org/officeDocument/2006/relationships/hyperlink" Target="https://www.globalmasstransit.net/archive.php?id=18874" TargetMode="External"/><Relationship Id="rId10" Type="http://schemas.openxmlformats.org/officeDocument/2006/relationships/hyperlink" Target="http://www.brunel-museum.org.uk/history/the-thames-tunnel/" TargetMode="External"/><Relationship Id="rId4" Type="http://schemas.openxmlformats.org/officeDocument/2006/relationships/hyperlink" Target="https://www.alstom.com/avelia-liberty-innovation-and-proven-design-very-high-speed" TargetMode="External"/><Relationship Id="rId9" Type="http://schemas.openxmlformats.org/officeDocument/2006/relationships/hyperlink" Target="http://www.trenitalia.com/tcom-en" TargetMode="External"/><Relationship Id="rId14" Type="http://schemas.openxmlformats.org/officeDocument/2006/relationships/hyperlink" Target="https://blog.eurail.com/sicily-train-ferry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European Rail Tour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/>
              <a:t>My Thoughts and Experiences</a:t>
            </a:r>
          </a:p>
          <a:p>
            <a:endParaRPr lang="en-US" cap="none" dirty="0"/>
          </a:p>
          <a:p>
            <a:r>
              <a:rPr lang="en-US" cap="none" dirty="0">
                <a:solidFill>
                  <a:schemeClr val="tx2"/>
                </a:solidFill>
              </a:rPr>
              <a:t>Samuel Fiorella</a:t>
            </a: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B24D-DD36-4ED9-B9E9-BC1D4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Thames Tunnel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1085-0A04-4351-9EB5-2E60EB01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tunnel under a navigable river (1843)</a:t>
            </a:r>
            <a:r>
              <a:rPr lang="en-US" baseline="30000" dirty="0"/>
              <a:t>9</a:t>
            </a:r>
          </a:p>
          <a:p>
            <a:r>
              <a:rPr lang="en-US" dirty="0"/>
              <a:t>Built by Brunel to carry cargo without stopping shipping</a:t>
            </a:r>
          </a:p>
          <a:p>
            <a:pPr lvl="1"/>
            <a:r>
              <a:rPr lang="en-US" dirty="0"/>
              <a:t>Invented tunneling shield</a:t>
            </a:r>
          </a:p>
          <a:p>
            <a:pPr lvl="2"/>
            <a:r>
              <a:rPr lang="en-US" dirty="0"/>
              <a:t>Cage around miners was advanced</a:t>
            </a:r>
          </a:p>
          <a:p>
            <a:pPr lvl="2"/>
            <a:r>
              <a:rPr lang="en-US" dirty="0"/>
              <a:t>Bricklayers would build wall behind cage</a:t>
            </a:r>
          </a:p>
          <a:p>
            <a:r>
              <a:rPr lang="en-US" dirty="0"/>
              <a:t>Today still in use by London Overground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80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B24D-DD36-4ED9-B9E9-BC1D4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Tunnel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1085-0A04-4351-9EB5-2E60EB01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Connects England to France &amp; rest of Europe</a:t>
            </a:r>
          </a:p>
          <a:p>
            <a:r>
              <a:rPr lang="en-US" dirty="0"/>
              <a:t>31.5 miles long</a:t>
            </a:r>
            <a:r>
              <a:rPr lang="en-US" baseline="30000" dirty="0"/>
              <a:t>10</a:t>
            </a:r>
            <a:endParaRPr lang="en-US" dirty="0"/>
          </a:p>
          <a:p>
            <a:pPr lvl="1"/>
            <a:r>
              <a:rPr lang="en-US" dirty="0"/>
              <a:t>23.5 miles of which is underwater</a:t>
            </a:r>
          </a:p>
          <a:p>
            <a:r>
              <a:rPr lang="en-US" dirty="0"/>
              <a:t>Similar technology to Thames Tunnel – TBM</a:t>
            </a:r>
            <a:r>
              <a:rPr lang="en-US" baseline="30000" dirty="0"/>
              <a:t>11</a:t>
            </a:r>
            <a:endParaRPr lang="en-US" dirty="0"/>
          </a:p>
          <a:p>
            <a:pPr lvl="1"/>
            <a:r>
              <a:rPr lang="en-US" dirty="0"/>
              <a:t>Now all mechanical</a:t>
            </a:r>
          </a:p>
          <a:p>
            <a:pPr lvl="2"/>
            <a:r>
              <a:rPr lang="en-US" dirty="0"/>
              <a:t>Cutter head rotates &amp; chips away at rock</a:t>
            </a:r>
          </a:p>
          <a:p>
            <a:pPr lvl="2"/>
            <a:r>
              <a:rPr lang="en-US" dirty="0"/>
              <a:t>Pushes itself forwards against wall it places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4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B24D-DD36-4ED9-B9E9-BC1D4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Strait of Messina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1085-0A04-4351-9EB5-2E60EB016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701797"/>
            <a:ext cx="10360501" cy="4462272"/>
          </a:xfrm>
        </p:spPr>
        <p:txBody>
          <a:bodyPr/>
          <a:lstStyle/>
          <a:p>
            <a:r>
              <a:rPr lang="en-US" dirty="0"/>
              <a:t>Separates Sicily from mainland Italy</a:t>
            </a:r>
            <a:r>
              <a:rPr lang="en-US" baseline="30000" dirty="0"/>
              <a:t>12</a:t>
            </a:r>
            <a:endParaRPr lang="en-US" dirty="0"/>
          </a:p>
          <a:p>
            <a:r>
              <a:rPr lang="en-US" dirty="0"/>
              <a:t>Bridge not feasible</a:t>
            </a:r>
          </a:p>
          <a:p>
            <a:pPr lvl="1"/>
            <a:r>
              <a:rPr lang="en-US" dirty="0"/>
              <a:t>Wide – 2 mi at closest point</a:t>
            </a:r>
          </a:p>
          <a:p>
            <a:pPr lvl="1"/>
            <a:r>
              <a:rPr lang="en-US" dirty="0"/>
              <a:t>Deep – 300 ft maximum</a:t>
            </a:r>
          </a:p>
          <a:p>
            <a:pPr lvl="1"/>
            <a:r>
              <a:rPr lang="en-US" dirty="0"/>
              <a:t>Seismologically and volcanically active</a:t>
            </a:r>
          </a:p>
          <a:p>
            <a:pPr marL="377886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Traveling to Sicily | Train on ferry">
            <a:extLst>
              <a:ext uri="{FF2B5EF4-FFF2-40B4-BE49-F238E27FC236}">
                <a16:creationId xmlns:a16="http://schemas.microsoft.com/office/drawing/2014/main" id="{0E79C158-10B9-4ECF-868E-562DC44DD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212" y="17526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AB4460-4BF7-4BFF-995C-326C286AE9AB}"/>
              </a:ext>
            </a:extLst>
          </p:cNvPr>
          <p:cNvSpPr txBox="1">
            <a:spLocks/>
          </p:cNvSpPr>
          <p:nvPr/>
        </p:nvSpPr>
        <p:spPr>
          <a:xfrm>
            <a:off x="7313612" y="5613403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Trains board ferries to cross</a:t>
            </a:r>
            <a:r>
              <a:rPr lang="en-US" baseline="30000" dirty="0"/>
              <a:t>13</a:t>
            </a:r>
            <a:endParaRPr lang="en-US" dirty="0"/>
          </a:p>
          <a:p>
            <a:pPr marL="377886" lvl="1" indent="0">
              <a:buFont typeface="Arial" pitchFamily="34" charset="0"/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Font typeface="Arial" pitchFamily="34" charset="0"/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0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B24D-DD36-4ED9-B9E9-BC1D4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Lyon – Turin HSR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1085-0A04-4351-9EB5-2E60EB01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bridge gap (Alps) between France and Italy’s high-speed railway systems</a:t>
            </a:r>
            <a:r>
              <a:rPr lang="en-US" baseline="30000" dirty="0"/>
              <a:t>14</a:t>
            </a:r>
            <a:endParaRPr lang="en-US" dirty="0"/>
          </a:p>
          <a:p>
            <a:r>
              <a:rPr lang="en-US" dirty="0"/>
              <a:t>Includes 57-km long tunnel under Alps</a:t>
            </a:r>
          </a:p>
          <a:p>
            <a:pPr lvl="1"/>
            <a:r>
              <a:rPr lang="en-US" dirty="0"/>
              <a:t>One of the longest rail tunnels in the world</a:t>
            </a:r>
          </a:p>
          <a:p>
            <a:r>
              <a:rPr lang="en-US" dirty="0"/>
              <a:t>Reduces travel time from 4 hours to 2 hours</a:t>
            </a:r>
          </a:p>
          <a:p>
            <a:pPr lvl="1"/>
            <a:r>
              <a:rPr lang="en-US" dirty="0"/>
              <a:t>Paris to Turin in 4 hours – down from 7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B24D-DD36-4ED9-B9E9-BC1D4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1085-0A04-4351-9EB5-2E60EB01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European railway travel does have its shortcomings, but the skeletal state of AMTRAK seems to show that the US can do better when it comes to railways.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engineering hurdles presented show that the seemingly impossible can be solved using a bit of ingenuity, which is needed to bring the US’s rail system into the 21</a:t>
            </a:r>
            <a:r>
              <a:rPr lang="en-US" baseline="30000" dirty="0"/>
              <a:t>st</a:t>
            </a:r>
            <a:r>
              <a:rPr lang="en-US" dirty="0"/>
              <a:t> century.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2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B24D-DD36-4ED9-B9E9-BC1D4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1085-0A04-4351-9EB5-2E60EB01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2"/>
              </a:rPr>
              <a:t>https://www.amtrak.com/cardinal-train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3"/>
              </a:rPr>
              <a:t>https://www.theatlas.com/charts/4keTIuOXl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4"/>
              </a:rPr>
              <a:t>https://www.alstom.com/avelia-liberty-innovation-and-proven-design-very-high-speed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5"/>
              </a:rPr>
              <a:t>https://www.amtrak.com/national-facts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6"/>
              </a:rPr>
              <a:t>http://www.nationalrail.co.uk/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7"/>
              </a:rPr>
              <a:t>https://www.sncf.com/sncv1/en/passengers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8"/>
              </a:rPr>
              <a:t>https://www.ratp.fr/en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9"/>
              </a:rPr>
              <a:t>http://www.trenitalia.com/tcom-en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10"/>
              </a:rPr>
              <a:t>http://www.brunel-museum.org.uk/history/the-thames-tunnel/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11"/>
              </a:rPr>
              <a:t>https://www.eurostar.com/us-en/travel-info/the-chunnel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12"/>
              </a:rPr>
              <a:t>http://www.railsystem.net/tunnel-boring-machine-tbm/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13"/>
              </a:rPr>
              <a:t>https://www.britannica.com/place/Sicily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14"/>
              </a:rPr>
              <a:t>https://blog.eurail.com/sicily-train-ferry/</a:t>
            </a:r>
            <a:endParaRPr lang="en-US" sz="1800" dirty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800" dirty="0">
                <a:hlinkClick r:id="rId15"/>
              </a:rPr>
              <a:t>https://www.globalmasstransit.net/archive.php?id=18874</a:t>
            </a:r>
            <a:endParaRPr lang="en-US" sz="1800" dirty="0"/>
          </a:p>
          <a:p>
            <a:pPr marL="342900" indent="-342900">
              <a:buAutoNum type="arabicPeriod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5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07C6-B3F3-4BA9-B4A5-47574539B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6E82A-5344-46DB-B8E9-1D7BCB730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Visited UK, France, &amp; Italy for 10 days in December 2017</a:t>
            </a:r>
          </a:p>
          <a:p>
            <a:pPr lvl="1"/>
            <a:r>
              <a:rPr lang="en-US" dirty="0"/>
              <a:t>Studied their railway systems</a:t>
            </a:r>
          </a:p>
          <a:p>
            <a:pPr lvl="1"/>
            <a:r>
              <a:rPr lang="en-US" dirty="0"/>
              <a:t>Surveyed passengers about their experiences</a:t>
            </a:r>
          </a:p>
          <a:p>
            <a:pPr lvl="1"/>
            <a:r>
              <a:rPr lang="en-US" dirty="0"/>
              <a:t>Compared experiences – Europe vs (prior) USA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2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BBBA5-3341-459E-AEAA-529AFE5D8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and Contrast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348EC-4E93-4FF8-B769-C49B50928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none" dirty="0"/>
              <a:t>American vs. European Railway Systems</a:t>
            </a:r>
          </a:p>
        </p:txBody>
      </p:sp>
    </p:spTree>
    <p:extLst>
      <p:ext uri="{BB962C8B-B14F-4D97-AF65-F5344CB8AC3E}">
        <p14:creationId xmlns:p14="http://schemas.microsoft.com/office/powerpoint/2010/main" val="33979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07C6-B3F3-4BA9-B4A5-47574539B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AMTRAK – A Skeletal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6E82A-5344-46DB-B8E9-1D7BCB730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Cincinnati: 6 trains/week at late night departures</a:t>
            </a:r>
            <a:r>
              <a:rPr lang="en-US" baseline="30000" dirty="0"/>
              <a:t>1</a:t>
            </a:r>
            <a:endParaRPr lang="en-US" dirty="0"/>
          </a:p>
          <a:p>
            <a:pPr lvl="1"/>
            <a:r>
              <a:rPr lang="en-US" dirty="0"/>
              <a:t>3 eastbound towards Washington/New York</a:t>
            </a:r>
          </a:p>
          <a:p>
            <a:pPr lvl="1"/>
            <a:r>
              <a:rPr lang="en-US" dirty="0"/>
              <a:t>3 westbound towards Chicago</a:t>
            </a:r>
          </a:p>
          <a:p>
            <a:pPr lvl="1"/>
            <a:r>
              <a:rPr lang="en-US" dirty="0"/>
              <a:t>Fairly indicative of most of the rest of the USA</a:t>
            </a:r>
          </a:p>
          <a:p>
            <a:endParaRPr lang="en-US" dirty="0"/>
          </a:p>
          <a:p>
            <a:r>
              <a:rPr lang="en-US" dirty="0"/>
              <a:t>Northeast Corridor</a:t>
            </a:r>
          </a:p>
          <a:p>
            <a:pPr lvl="1"/>
            <a:r>
              <a:rPr lang="en-US" dirty="0"/>
              <a:t>US’s most heavily travelled</a:t>
            </a:r>
          </a:p>
          <a:p>
            <a:pPr lvl="1"/>
            <a:r>
              <a:rPr lang="en-US" dirty="0"/>
              <a:t>Has majority travel share between DC/Philadelphia/NY/Boston</a:t>
            </a:r>
            <a:r>
              <a:rPr lang="en-US" baseline="30000" dirty="0"/>
              <a:t>2</a:t>
            </a:r>
            <a:endParaRPr lang="en-US" dirty="0"/>
          </a:p>
          <a:p>
            <a:pPr lvl="1"/>
            <a:r>
              <a:rPr lang="en-US" dirty="0"/>
              <a:t>Undergoing upgrades to raise max speed to 186 mph</a:t>
            </a:r>
            <a:r>
              <a:rPr lang="en-US" baseline="30000" dirty="0"/>
              <a:t>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1AC015-4DC9-44B3-AB32-2290E2613E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52" t="12500" r="1264" b="12500"/>
          <a:stretch/>
        </p:blipFill>
        <p:spPr>
          <a:xfrm>
            <a:off x="1751012" y="3505200"/>
            <a:ext cx="67818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9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07C6-B3F3-4BA9-B4A5-47574539B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AMTRAK – A Skeletal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6E82A-5344-46DB-B8E9-1D7BCB730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72% of revenue track owned by private freight railroads</a:t>
            </a:r>
            <a:r>
              <a:rPr lang="en-US" baseline="30000" dirty="0"/>
              <a:t>4</a:t>
            </a:r>
            <a:endParaRPr lang="en-US" dirty="0"/>
          </a:p>
          <a:p>
            <a:pPr lvl="1"/>
            <a:r>
              <a:rPr lang="en-US" dirty="0"/>
              <a:t>“On loan”</a:t>
            </a:r>
          </a:p>
          <a:p>
            <a:pPr lvl="1"/>
            <a:r>
              <a:rPr lang="en-US" dirty="0"/>
              <a:t>Corporations prioritize their larger, slower trains</a:t>
            </a:r>
          </a:p>
          <a:p>
            <a:pPr lvl="2"/>
            <a:r>
              <a:rPr lang="en-US" dirty="0"/>
              <a:t>Can lead to delays </a:t>
            </a:r>
          </a:p>
        </p:txBody>
      </p:sp>
    </p:spTree>
    <p:extLst>
      <p:ext uri="{BB962C8B-B14F-4D97-AF65-F5344CB8AC3E}">
        <p14:creationId xmlns:p14="http://schemas.microsoft.com/office/powerpoint/2010/main" val="328906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B24D-DD36-4ED9-B9E9-BC1D4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Rail (UK)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1085-0A04-4351-9EB5-2E60EB01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Amalgamation of operators in England, Wales, and Scotland</a:t>
            </a:r>
            <a:r>
              <a:rPr lang="en-US" baseline="30000" dirty="0"/>
              <a:t>5</a:t>
            </a:r>
          </a:p>
          <a:p>
            <a:pPr lvl="1"/>
            <a:r>
              <a:rPr lang="en-US" dirty="0"/>
              <a:t>Includes London Underground/Overground/Docklands Light Railway</a:t>
            </a:r>
          </a:p>
          <a:p>
            <a:r>
              <a:rPr lang="en-US" dirty="0"/>
              <a:t>Survey – small delays often cause system-wide delays</a:t>
            </a:r>
          </a:p>
          <a:p>
            <a:pPr lvl="1"/>
            <a:r>
              <a:rPr lang="en-US" dirty="0"/>
              <a:t>Passengers upset with weather-related delays</a:t>
            </a:r>
          </a:p>
          <a:p>
            <a:pPr lvl="1"/>
            <a:r>
              <a:rPr lang="en-US" dirty="0"/>
              <a:t>Issues not as prevalent near London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97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B24D-DD36-4ED9-B9E9-BC1D4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SNCF &amp; RATP (France)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1085-0A04-4351-9EB5-2E60EB01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State-owned French rail service</a:t>
            </a:r>
            <a:endParaRPr lang="en-US" baseline="30000" dirty="0"/>
          </a:p>
          <a:p>
            <a:r>
              <a:rPr lang="en-US" dirty="0"/>
              <a:t>SNCF operates most regional, all interurban, and all high-speed (TGV) services</a:t>
            </a:r>
            <a:r>
              <a:rPr lang="en-US" baseline="30000" dirty="0"/>
              <a:t>6</a:t>
            </a:r>
          </a:p>
          <a:p>
            <a:r>
              <a:rPr lang="en-US" dirty="0"/>
              <a:t>RATP operates Paris </a:t>
            </a:r>
            <a:r>
              <a:rPr lang="en-US" dirty="0" err="1"/>
              <a:t>Métro</a:t>
            </a:r>
            <a:r>
              <a:rPr lang="en-US" dirty="0"/>
              <a:t>, Paris trams, and Paris commuter rail (RER) services</a:t>
            </a:r>
            <a:r>
              <a:rPr lang="en-US" baseline="30000" dirty="0"/>
              <a:t>7</a:t>
            </a:r>
            <a:endParaRPr lang="en-US" dirty="0"/>
          </a:p>
          <a:p>
            <a:r>
              <a:rPr lang="en-US" dirty="0"/>
              <a:t>Survey – Generally fast and on time</a:t>
            </a:r>
          </a:p>
          <a:p>
            <a:pPr lvl="1"/>
            <a:r>
              <a:rPr lang="en-US" dirty="0"/>
              <a:t>But during strikes, entire rail network affected</a:t>
            </a:r>
          </a:p>
          <a:p>
            <a:pPr lvl="2"/>
            <a:r>
              <a:rPr lang="en-US" dirty="0"/>
              <a:t>Service significantly reduced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B24D-DD36-4ED9-B9E9-BC1D4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Trenitalia (Italy)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1085-0A04-4351-9EB5-2E60EB01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State-owned Italian rail service</a:t>
            </a:r>
            <a:r>
              <a:rPr lang="en-US" baseline="30000" dirty="0"/>
              <a:t>8</a:t>
            </a:r>
            <a:endParaRPr lang="en-US" dirty="0"/>
          </a:p>
          <a:p>
            <a:pPr lvl="1"/>
            <a:r>
              <a:rPr lang="en-US" dirty="0"/>
              <a:t>Operates regional, intercity, and high-speed services</a:t>
            </a:r>
          </a:p>
          <a:p>
            <a:r>
              <a:rPr lang="en-US" dirty="0"/>
              <a:t>Survey – almost like 2 different systems</a:t>
            </a:r>
          </a:p>
          <a:p>
            <a:pPr lvl="1"/>
            <a:r>
              <a:rPr lang="en-US" dirty="0"/>
              <a:t>Cutoff either Rome/Naples</a:t>
            </a:r>
          </a:p>
          <a:p>
            <a:pPr lvl="1"/>
            <a:r>
              <a:rPr lang="en-US" dirty="0"/>
              <a:t>North has better &amp; more reliable service</a:t>
            </a:r>
          </a:p>
          <a:p>
            <a:pPr lvl="1"/>
            <a:r>
              <a:rPr lang="en-US" dirty="0"/>
              <a:t>South has sparse, often late service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5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BBBA5-3341-459E-AEAA-529AFE5D8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Hurdles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348EC-4E93-4FF8-B769-C49B50928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none" dirty="0"/>
              <a:t>European Railway Advances</a:t>
            </a:r>
          </a:p>
        </p:txBody>
      </p:sp>
    </p:spTree>
    <p:extLst>
      <p:ext uri="{BB962C8B-B14F-4D97-AF65-F5344CB8AC3E}">
        <p14:creationId xmlns:p14="http://schemas.microsoft.com/office/powerpoint/2010/main" val="396763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122</TotalTime>
  <Words>675</Words>
  <Application>Microsoft Office PowerPoint</Application>
  <PresentationFormat>Custom</PresentationFormat>
  <Paragraphs>144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Tech 16x9</vt:lpstr>
      <vt:lpstr>European Rail Tour</vt:lpstr>
      <vt:lpstr>My Experience</vt:lpstr>
      <vt:lpstr>Compare and Contrast</vt:lpstr>
      <vt:lpstr>AMTRAK – A Skeletal Network</vt:lpstr>
      <vt:lpstr>AMTRAK – A Skeletal Network</vt:lpstr>
      <vt:lpstr>National Rail (UK)</vt:lpstr>
      <vt:lpstr>SNCF &amp; RATP (France)</vt:lpstr>
      <vt:lpstr>Trenitalia (Italy)</vt:lpstr>
      <vt:lpstr>Engineering Hurdles</vt:lpstr>
      <vt:lpstr>Thames Tunnel</vt:lpstr>
      <vt:lpstr>Channel Tunnel</vt:lpstr>
      <vt:lpstr>Strait of Messina</vt:lpstr>
      <vt:lpstr>Lyon – Turin HSR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Rail Tour</dc:title>
  <dc:creator>Fiorella, Samuel (fiorelsc)</dc:creator>
  <cp:lastModifiedBy>Fiorella, Samuel (fiorelsc)</cp:lastModifiedBy>
  <cp:revision>13</cp:revision>
  <dcterms:created xsi:type="dcterms:W3CDTF">2018-09-06T01:20:47Z</dcterms:created>
  <dcterms:modified xsi:type="dcterms:W3CDTF">2018-09-06T03:23:14Z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